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292" r:id="rId8"/>
    <p:sldId id="313" r:id="rId9"/>
    <p:sldId id="291" r:id="rId10"/>
    <p:sldId id="323" r:id="rId11"/>
    <p:sldId id="260" r:id="rId12"/>
    <p:sldId id="293" r:id="rId13"/>
    <p:sldId id="321" r:id="rId14"/>
    <p:sldId id="261" r:id="rId15"/>
    <p:sldId id="284" r:id="rId16"/>
    <p:sldId id="279" r:id="rId17"/>
    <p:sldId id="280" r:id="rId18"/>
    <p:sldId id="331" r:id="rId19"/>
    <p:sldId id="332" r:id="rId20"/>
    <p:sldId id="310" r:id="rId21"/>
    <p:sldId id="305" r:id="rId22"/>
    <p:sldId id="307" r:id="rId23"/>
    <p:sldId id="281" r:id="rId24"/>
    <p:sldId id="282" r:id="rId25"/>
    <p:sldId id="294" r:id="rId26"/>
    <p:sldId id="283" r:id="rId27"/>
    <p:sldId id="324" r:id="rId28"/>
    <p:sldId id="296" r:id="rId29"/>
    <p:sldId id="314" r:id="rId30"/>
    <p:sldId id="326" r:id="rId31"/>
    <p:sldId id="262" r:id="rId32"/>
    <p:sldId id="285" r:id="rId33"/>
    <p:sldId id="298" r:id="rId34"/>
    <p:sldId id="300" r:id="rId35"/>
    <p:sldId id="322" r:id="rId36"/>
    <p:sldId id="268" r:id="rId37"/>
    <p:sldId id="325" r:id="rId38"/>
    <p:sldId id="299" r:id="rId39"/>
    <p:sldId id="309" r:id="rId40"/>
    <p:sldId id="267" r:id="rId41"/>
    <p:sldId id="266" r:id="rId42"/>
    <p:sldId id="318" r:id="rId43"/>
    <p:sldId id="269" r:id="rId44"/>
    <p:sldId id="317" r:id="rId45"/>
    <p:sldId id="272" r:id="rId46"/>
    <p:sldId id="319" r:id="rId47"/>
    <p:sldId id="270" r:id="rId48"/>
    <p:sldId id="271" r:id="rId49"/>
    <p:sldId id="327" r:id="rId50"/>
    <p:sldId id="304" r:id="rId51"/>
    <p:sldId id="328" r:id="rId52"/>
    <p:sldId id="274" r:id="rId53"/>
    <p:sldId id="275" r:id="rId54"/>
    <p:sldId id="329" r:id="rId55"/>
    <p:sldId id="286" r:id="rId56"/>
    <p:sldId id="263" r:id="rId57"/>
    <p:sldId id="277" r:id="rId58"/>
    <p:sldId id="276" r:id="rId59"/>
    <p:sldId id="315" r:id="rId60"/>
    <p:sldId id="264" r:id="rId61"/>
    <p:sldId id="278" r:id="rId62"/>
    <p:sldId id="311" r:id="rId63"/>
    <p:sldId id="312" r:id="rId64"/>
    <p:sldId id="33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32" autoAdjust="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jpeg"/><Relationship Id="rId7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11.emf"/><Relationship Id="rId9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err="1"/>
              <a:t>Mountain</a:t>
            </a:r>
            <a:r>
              <a:rPr lang="fr-FR" sz="4800" dirty="0"/>
              <a:t> </a:t>
            </a:r>
            <a:r>
              <a:rPr lang="fr-FR" sz="4800" dirty="0" err="1"/>
              <a:t>grassland</a:t>
            </a:r>
            <a:r>
              <a:rPr lang="fr-FR" sz="4800" dirty="0"/>
              <a:t> </a:t>
            </a:r>
            <a:r>
              <a:rPr lang="fr-FR" sz="4800" dirty="0" err="1"/>
              <a:t>dynamics</a:t>
            </a:r>
            <a:r>
              <a:rPr lang="fr-FR" sz="4800" dirty="0"/>
              <a:t>: </a:t>
            </a:r>
            <a:r>
              <a:rPr lang="fr-FR" sz="4800" dirty="0" err="1"/>
              <a:t>integrating</a:t>
            </a:r>
            <a:r>
              <a:rPr lang="fr-FR" sz="4800" dirty="0"/>
              <a:t> </a:t>
            </a:r>
            <a:r>
              <a:rPr lang="fr-FR" sz="4800" dirty="0" err="1"/>
              <a:t>phenotypic</a:t>
            </a:r>
            <a:r>
              <a:rPr lang="fr-FR" sz="4800" dirty="0"/>
              <a:t> </a:t>
            </a:r>
            <a:r>
              <a:rPr lang="fr-FR" sz="4800" dirty="0" err="1"/>
              <a:t>plasticity</a:t>
            </a:r>
            <a:r>
              <a:rPr lang="fr-FR" sz="4800" dirty="0"/>
              <a:t> in a new agent-</a:t>
            </a:r>
            <a:r>
              <a:rPr lang="fr-FR" sz="4800" dirty="0" err="1"/>
              <a:t>based</a:t>
            </a:r>
            <a:r>
              <a:rPr lang="fr-FR" sz="4800" dirty="0"/>
              <a:t> model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22856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Ph.D</a:t>
            </a:r>
            <a:r>
              <a:rPr lang="fr-FR" dirty="0"/>
              <a:t>. </a:t>
            </a:r>
            <a:r>
              <a:rPr lang="fr-FR" dirty="0" err="1"/>
              <a:t>defence</a:t>
            </a:r>
            <a:r>
              <a:rPr lang="fr-FR" dirty="0"/>
              <a:t> of</a:t>
            </a:r>
          </a:p>
          <a:p>
            <a:r>
              <a:rPr lang="fr-FR" sz="3200" b="1" dirty="0"/>
              <a:t>Clément Viguier</a:t>
            </a:r>
          </a:p>
          <a:p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the supervision of</a:t>
            </a:r>
          </a:p>
          <a:p>
            <a:r>
              <a:rPr lang="fr-FR" b="1" dirty="0"/>
              <a:t>Björn </a:t>
            </a:r>
            <a:r>
              <a:rPr lang="fr-FR" b="1" dirty="0" err="1"/>
              <a:t>Reineking</a:t>
            </a:r>
            <a:endParaRPr lang="fr-FR" b="1" dirty="0"/>
          </a:p>
          <a:p>
            <a:r>
              <a:rPr lang="fr-FR" dirty="0"/>
              <a:t>at IRSTEA Grenoble - TEGR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</a:t>
            </a:r>
            <a:r>
              <a:rPr lang="fr-FR" dirty="0" err="1"/>
              <a:t>rapid</a:t>
            </a:r>
            <a:r>
              <a:rPr lang="fr-FR" dirty="0"/>
              <a:t> adaptation to </a:t>
            </a:r>
            <a:r>
              <a:rPr lang="fr-FR" dirty="0" err="1"/>
              <a:t>climate</a:t>
            </a:r>
            <a:r>
              <a:rPr lang="fr-FR" dirty="0"/>
              <a:t> change.</a:t>
            </a:r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mitigation of the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0" y="0"/>
            <a:ext cx="42925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5BC643-5530-4D17-BFC9-21476FB1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Introduction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State of the art and concepts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 of niche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How a </a:t>
            </a:r>
            <a:r>
              <a:rPr lang="fr-FR" dirty="0" err="1"/>
              <a:t>species</a:t>
            </a:r>
            <a:r>
              <a:rPr lang="fr-FR" dirty="0"/>
              <a:t> fit in a set of env. conditions.</a:t>
            </a:r>
          </a:p>
          <a:p>
            <a:pPr marL="0" indent="0">
              <a:buNone/>
            </a:pPr>
            <a:r>
              <a:rPr lang="fr-FR" dirty="0" err="1"/>
              <a:t>Hutchinton</a:t>
            </a:r>
            <a:r>
              <a:rPr lang="fr-FR" dirty="0"/>
              <a:t>: n-dimension volume.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Translate the impact of an </a:t>
            </a:r>
            <a:r>
              <a:rPr lang="fr-FR" dirty="0" err="1"/>
              <a:t>environmental</a:t>
            </a:r>
            <a:r>
              <a:rPr lang="fr-FR" dirty="0"/>
              <a:t> factor on the fitness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growth</a:t>
            </a:r>
            <a:r>
              <a:rPr lang="fr-FR" dirty="0"/>
              <a:t>, </a:t>
            </a:r>
            <a:r>
              <a:rPr lang="fr-FR" dirty="0" err="1"/>
              <a:t>survival</a:t>
            </a:r>
            <a:r>
              <a:rPr lang="fr-FR" dirty="0"/>
              <a:t> and reproduction)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biotic</a:t>
            </a:r>
            <a:r>
              <a:rPr lang="fr-FR" dirty="0"/>
              <a:t> condition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realised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1B7FD-8545-4109-84D0-391F91CFCA40}"/>
              </a:ext>
            </a:extLst>
          </p:cNvPr>
          <p:cNvSpPr/>
          <p:nvPr/>
        </p:nvSpPr>
        <p:spPr>
          <a:xfrm>
            <a:off x="5799151" y="54289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Despite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similar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functioning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Why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do not plant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same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niche?</a:t>
            </a:r>
          </a:p>
        </p:txBody>
      </p:sp>
    </p:spTree>
    <p:extLst>
      <p:ext uri="{BB962C8B-B14F-4D97-AF65-F5344CB8AC3E}">
        <p14:creationId xmlns:p14="http://schemas.microsoft.com/office/powerpoint/2010/main" val="17895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840973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766328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6678EE-94B9-4E43-952B-11E6D990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23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71194"/>
            <a:ext cx="6130222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0719D-621D-457B-849C-92388CA2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1605" y="2798422"/>
            <a:ext cx="6558020" cy="1261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7398AC-4BEF-4FAE-BF1C-51C727621AB2}"/>
              </a:ext>
            </a:extLst>
          </p:cNvPr>
          <p:cNvSpPr txBox="1">
            <a:spLocks/>
          </p:cNvSpPr>
          <p:nvPr/>
        </p:nvSpPr>
        <p:spPr>
          <a:xfrm>
            <a:off x="7073945" y="2351314"/>
            <a:ext cx="3574362" cy="443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Exchange are per mass unit</a:t>
            </a:r>
          </a:p>
          <a:p>
            <a:endParaRPr lang="fr-FR" dirty="0"/>
          </a:p>
          <a:p>
            <a:r>
              <a:rPr lang="fr-FR" dirty="0"/>
              <a:t>Dimension </a:t>
            </a:r>
            <a:r>
              <a:rPr lang="fr-FR" dirty="0" err="1"/>
              <a:t>reduction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/</a:t>
            </a:r>
            <a:r>
              <a:rPr lang="fr-FR" dirty="0" err="1"/>
              <a:t>cell</a:t>
            </a:r>
            <a:r>
              <a:rPr lang="fr-FR" dirty="0"/>
              <a:t> volume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7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/>
          <a:lstStyle/>
          <a:p>
            <a:pPr algn="l"/>
            <a:r>
              <a:rPr lang="fr-FR" sz="9600" dirty="0" err="1"/>
              <a:t>Context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in a </a:t>
            </a:r>
            <a:r>
              <a:rPr lang="fr-FR" dirty="0" err="1"/>
              <a:t>changing</a:t>
            </a:r>
            <a:r>
              <a:rPr lang="fr-FR" dirty="0"/>
              <a:t> world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0" y="0"/>
            <a:ext cx="4292600" cy="6858000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Trade-</a:t>
            </a:r>
            <a:r>
              <a:rPr lang="fr-FR" sz="3600" dirty="0" err="1"/>
              <a:t>offs</a:t>
            </a:r>
            <a:r>
              <a:rPr lang="fr-FR" sz="3600" dirty="0"/>
              <a:t> and </a:t>
            </a: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space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874" y="599428"/>
            <a:ext cx="5378732" cy="5659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Dimension </a:t>
            </a:r>
            <a:r>
              <a:rPr lang="fr-FR" dirty="0" err="1"/>
              <a:t>reduction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 </a:t>
            </a:r>
            <a:r>
              <a:rPr lang="fr-FR" dirty="0" err="1"/>
              <a:t>generalise</a:t>
            </a:r>
            <a:r>
              <a:rPr lang="fr-FR" dirty="0"/>
              <a:t> </a:t>
            </a:r>
            <a:r>
              <a:rPr lang="fr-FR" dirty="0" err="1"/>
              <a:t>trade-offs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en-GB" dirty="0"/>
              <a:t>: reproduction, geometry, etc...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</a:t>
            </a:r>
            <a:r>
              <a:rPr lang="en-GB" dirty="0" err="1"/>
              <a:t>ontinuous</a:t>
            </a:r>
            <a:r>
              <a:rPr lang="en-GB" dirty="0"/>
              <a:t> traits and growth forms: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functioning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diversity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processes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allows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532CB-434E-4AF6-ADFC-DF82549D097F}"/>
              </a:ext>
            </a:extLst>
          </p:cNvPr>
          <p:cNvSpPr/>
          <p:nvPr/>
        </p:nvSpPr>
        <p:spPr>
          <a:xfrm>
            <a:off x="7464922" y="6358940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- 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fits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framework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F9B85-5860-4A13-B6B9-93476693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4" y="2170631"/>
            <a:ext cx="6002548" cy="4230169"/>
          </a:xfrm>
          <a:prstGeom prst="rect">
            <a:avLst/>
          </a:prstGeom>
        </p:spPr>
      </p:pic>
      <p:sp>
        <p:nvSpPr>
          <p:cNvPr id="9" name="ZoneTexte 28">
            <a:extLst>
              <a:ext uri="{FF2B5EF4-FFF2-40B4-BE49-F238E27FC236}">
                <a16:creationId xmlns:a16="http://schemas.microsoft.com/office/drawing/2014/main" id="{A50627C3-3FDE-412B-AE6B-C70868366476}"/>
              </a:ext>
            </a:extLst>
          </p:cNvPr>
          <p:cNvSpPr txBox="1"/>
          <p:nvPr/>
        </p:nvSpPr>
        <p:spPr>
          <a:xfrm>
            <a:off x="-102637" y="6375531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Diaz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34080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Plant </a:t>
            </a:r>
            <a:r>
              <a:rPr lang="fr-FR" sz="2800" dirty="0" err="1"/>
              <a:t>functionning</a:t>
            </a:r>
            <a:br>
              <a:rPr lang="fr-FR" sz="2800" dirty="0"/>
            </a:br>
            <a:r>
              <a:rPr lang="fr-FR" sz="2800" dirty="0"/>
              <a:t>and interactions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785456" cy="38115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1791-B308-4823-800F-5B08936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816436" y="145471"/>
            <a:ext cx="5220843" cy="65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8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45471"/>
            <a:ext cx="2543694" cy="561636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About </a:t>
            </a:r>
            <a:r>
              <a:rPr lang="fr-FR" sz="4000" dirty="0" err="1">
                <a:solidFill>
                  <a:schemeClr val="tx1"/>
                </a:solidFill>
              </a:rPr>
              <a:t>phenotypic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plasticity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44FBC8-0229-4F22-A948-CBB8549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4" y="145471"/>
            <a:ext cx="8907995" cy="56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273"/>
            <a:ext cx="10515600" cy="112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Active </a:t>
            </a:r>
            <a:r>
              <a:rPr lang="fr-FR" dirty="0" err="1"/>
              <a:t>plasticity</a:t>
            </a:r>
            <a:r>
              <a:rPr lang="fr-FR" dirty="0"/>
              <a:t>: </a:t>
            </a:r>
            <a:r>
              <a:rPr lang="en-GB" dirty="0"/>
              <a:t>anticipatory, and often highly integrated, phenotypic changes in response to some environmental 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9B7-F1E6-427F-95EA-69FDE740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5624"/>
            <a:ext cx="1143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3"/>
            <a:ext cx="10515600" cy="392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Finalist</a:t>
            </a:r>
            <a:r>
              <a:rPr lang="fr-FR" dirty="0"/>
              <a:t> perspective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models</a:t>
            </a:r>
            <a:r>
              <a:rPr lang="fr-FR" dirty="0"/>
              <a:t>: dimensions, objectives and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Dimensions: </a:t>
            </a:r>
            <a:r>
              <a:rPr lang="fr-FR" dirty="0" err="1"/>
              <a:t>what</a:t>
            </a:r>
            <a:r>
              <a:rPr lang="fr-FR" dirty="0"/>
              <a:t> traits are plastic,</a:t>
            </a:r>
          </a:p>
          <a:p>
            <a:pPr marL="0" indent="0">
              <a:buNone/>
            </a:pPr>
            <a:r>
              <a:rPr lang="fr-FR" dirty="0"/>
              <a:t>Objective: </a:t>
            </a:r>
            <a:r>
              <a:rPr lang="fr-FR" dirty="0" err="1"/>
              <a:t>what</a:t>
            </a:r>
            <a:r>
              <a:rPr lang="fr-FR" dirty="0"/>
              <a:t> drives the changes,</a:t>
            </a:r>
          </a:p>
          <a:p>
            <a:pPr marL="0" indent="0">
              <a:buNone/>
            </a:pPr>
            <a:r>
              <a:rPr lang="fr-FR" dirty="0"/>
              <a:t>Assumptions: </a:t>
            </a:r>
            <a:r>
              <a:rPr lang="fr-FR" dirty="0" err="1"/>
              <a:t>implicit</a:t>
            </a:r>
            <a:r>
              <a:rPr lang="fr-FR" dirty="0"/>
              <a:t> or explicit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38027-B1E1-454F-B818-945FA39F4424}"/>
              </a:ext>
            </a:extLst>
          </p:cNvPr>
          <p:cNvSpPr/>
          <p:nvPr/>
        </p:nvSpPr>
        <p:spPr>
          <a:xfrm>
            <a:off x="3817258" y="6127234"/>
            <a:ext cx="799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palsticity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dynamics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communities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3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and </a:t>
            </a:r>
            <a:r>
              <a:rPr lang="fr-FR" dirty="0" err="1"/>
              <a:t>resource</a:t>
            </a:r>
            <a:r>
              <a:rPr lang="fr-FR" dirty="0"/>
              <a:t>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3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28847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Main </a:t>
            </a:r>
            <a:r>
              <a:rPr lang="fr-FR" dirty="0" err="1">
                <a:solidFill>
                  <a:schemeClr val="tx1"/>
                </a:solidFill>
              </a:rPr>
              <a:t>effects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plasticity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D4E-B8A5-474A-8B44-BB1B0F9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Widenning</a:t>
            </a:r>
            <a:r>
              <a:rPr lang="fr-FR" dirty="0"/>
              <a:t> niches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FBE0-502C-452C-96D6-7F889CFB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37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community’s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partitionning</a:t>
            </a:r>
            <a:r>
              <a:rPr lang="fr-FR" dirty="0"/>
              <a:t> vs </a:t>
            </a:r>
            <a:r>
              <a:rPr lang="fr-FR" dirty="0" err="1"/>
              <a:t>competitve</a:t>
            </a:r>
            <a:r>
              <a:rPr lang="fr-FR" dirty="0"/>
              <a:t> exclusion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EB15-5933-406A-B146-59C65E64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4" y="2676536"/>
            <a:ext cx="8902932" cy="36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59554-1C29-415C-8493-05196F32DF4C}"/>
              </a:ext>
            </a:extLst>
          </p:cNvPr>
          <p:cNvSpPr/>
          <p:nvPr/>
        </p:nvSpPr>
        <p:spPr>
          <a:xfrm>
            <a:off x="5104015" y="4065558"/>
            <a:ext cx="7148945" cy="30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36BA8-306A-4DA1-9263-1E219B95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6" t="2242" r="29869" b="2242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i="1" dirty="0" err="1"/>
              <a:t>MountGrass</a:t>
            </a:r>
            <a:endParaRPr lang="fr-FR" i="1" dirty="0"/>
          </a:p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Model </a:t>
            </a:r>
            <a:r>
              <a:rPr lang="fr-FR" dirty="0" err="1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265"/>
            <a:ext cx="5487785" cy="1471353"/>
          </a:xfrm>
        </p:spPr>
        <p:txBody>
          <a:bodyPr>
            <a:normAutofit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world</a:t>
            </a:r>
            <a:br>
              <a:rPr lang="fr-FR" dirty="0"/>
            </a:b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0009"/>
            <a:ext cx="5181600" cy="38669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and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plant </a:t>
            </a:r>
            <a:r>
              <a:rPr lang="fr-FR" dirty="0" err="1"/>
              <a:t>fcting</a:t>
            </a:r>
            <a:r>
              <a:rPr lang="fr-FR" dirty="0"/>
              <a:t>.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individual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IBM </a:t>
            </a:r>
            <a:r>
              <a:rPr lang="fr-FR" dirty="0" err="1"/>
              <a:t>spatially</a:t>
            </a:r>
            <a:r>
              <a:rPr lang="fr-FR" dirty="0"/>
              <a:t> explicit</a:t>
            </a:r>
          </a:p>
          <a:p>
            <a:endParaRPr lang="fr-FR" dirty="0"/>
          </a:p>
          <a:p>
            <a:r>
              <a:rPr lang="fr-FR" dirty="0" err="1"/>
              <a:t>Scales</a:t>
            </a:r>
            <a:r>
              <a:rPr lang="fr-FR" dirty="0"/>
              <a:t> and </a:t>
            </a:r>
            <a:r>
              <a:rPr lang="fr-FR" dirty="0" err="1"/>
              <a:t>resolutions</a:t>
            </a:r>
            <a:endParaRPr lang="fr-FR" dirty="0"/>
          </a:p>
          <a:p>
            <a:r>
              <a:rPr lang="fr-FR" dirty="0"/>
              <a:t>Cm,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Seasons</a:t>
            </a:r>
          </a:p>
          <a:p>
            <a:r>
              <a:rPr lang="fr-FR" dirty="0" err="1"/>
              <a:t>Grid</a:t>
            </a:r>
            <a:endParaRPr lang="fr-FR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9" y="3116685"/>
            <a:ext cx="4045686" cy="306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B83E2-A5CF-4285-B2B0-DFD328E2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913"/>
            <a:ext cx="2811398" cy="23953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6B8F57-0542-4304-A0A3-6B4E4F46F66B}"/>
              </a:ext>
            </a:extLst>
          </p:cNvPr>
          <p:cNvSpPr/>
          <p:nvPr/>
        </p:nvSpPr>
        <p:spPr>
          <a:xfrm>
            <a:off x="8270033" y="2168525"/>
            <a:ext cx="203200" cy="203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814566-8998-4750-A5AA-D24BCEF423E9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443475" y="2341967"/>
            <a:ext cx="1073749" cy="6718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Main </a:t>
            </a:r>
            <a:r>
              <a:rPr lang="fr-FR" dirty="0" err="1"/>
              <a:t>processes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3" y="2223404"/>
            <a:ext cx="8579151" cy="3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3143" y="3175725"/>
            <a:ext cx="3229977" cy="344651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trade-offs</a:t>
            </a:r>
            <a:r>
              <a:rPr lang="fr-FR" dirty="0"/>
              <a:t> and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4 </a:t>
            </a:r>
            <a:r>
              <a:rPr lang="fr-FR" dirty="0" err="1"/>
              <a:t>vegetative</a:t>
            </a:r>
            <a:r>
              <a:rPr lang="fr-FR" dirty="0"/>
              <a:t> </a:t>
            </a:r>
            <a:r>
              <a:rPr lang="fr-FR" dirty="0" err="1"/>
              <a:t>compartments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Par, pas, r:s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6861976" y="3175725"/>
            <a:ext cx="4595732" cy="229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Different</a:t>
            </a:r>
            <a:r>
              <a:rPr lang="fr-FR" dirty="0"/>
              <a:t> dry </a:t>
            </a:r>
            <a:r>
              <a:rPr lang="fr-FR" dirty="0" err="1"/>
              <a:t>volumic</a:t>
            </a:r>
            <a:r>
              <a:rPr lang="fr-FR" dirty="0"/>
              <a:t> masses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Change the </a:t>
            </a:r>
            <a:r>
              <a:rPr lang="fr-FR" dirty="0" err="1"/>
              <a:t>cost</a:t>
            </a:r>
            <a:r>
              <a:rPr lang="fr-FR" dirty="0"/>
              <a:t> of exchange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turn-over and respiration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EB7FCBE-8082-4E82-B561-E860FA4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22" y="467653"/>
            <a:ext cx="2820860" cy="22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FE3767-77BF-405A-94C5-875B44F8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2436940" cy="24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3809D0D-6E4F-45EE-8523-5FA6EC3EB0C4}"/>
              </a:ext>
            </a:extLst>
          </p:cNvPr>
          <p:cNvSpPr txBox="1">
            <a:spLocks/>
          </p:cNvSpPr>
          <p:nvPr/>
        </p:nvSpPr>
        <p:spPr>
          <a:xfrm>
            <a:off x="6993629" y="5751309"/>
            <a:ext cx="4595732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the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growth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mage result for tomato soup can art">
            <a:extLst>
              <a:ext uri="{FF2B5EF4-FFF2-40B4-BE49-F238E27FC236}">
                <a16:creationId xmlns:a16="http://schemas.microsoft.com/office/drawing/2014/main" id="{85C8A0E1-98F6-4739-8122-3488313D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9D9CD"/>
              </a:clrFrom>
              <a:clrTo>
                <a:srgbClr val="D9D9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t="1100" r="5256" b="2045"/>
          <a:stretch/>
        </p:blipFill>
        <p:spPr bwMode="auto">
          <a:xfrm>
            <a:off x="602639" y="2270899"/>
            <a:ext cx="2439261" cy="40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561" y="1681163"/>
            <a:ext cx="3312588" cy="823912"/>
          </a:xfrm>
        </p:spPr>
        <p:txBody>
          <a:bodyPr/>
          <a:lstStyle/>
          <a:p>
            <a:pPr algn="ctr"/>
            <a:r>
              <a:rPr lang="fr-FR" dirty="0"/>
              <a:t>TISSUE 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2864299" cy="823912"/>
          </a:xfrm>
        </p:spPr>
        <p:txBody>
          <a:bodyPr/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4" y="2725160"/>
            <a:ext cx="4183695" cy="3684588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1D5BA-20C2-4E11-8D0B-E8C5F43AE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03" y="2831520"/>
            <a:ext cx="6168113" cy="2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equilibrium</a:t>
            </a:r>
            <a:r>
              <a:rPr lang="fr-FR" dirty="0"/>
              <a:t>, axis: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r>
              <a:rPr lang="fr-FR" dirty="0"/>
              <a:t>One </a:t>
            </a:r>
            <a:r>
              <a:rPr lang="fr-FR" dirty="0" err="1"/>
              <a:t>among</a:t>
            </a:r>
            <a:r>
              <a:rPr lang="fr-FR" dirty="0"/>
              <a:t>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D7-0527-49FF-A0DA-F33BA79E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349"/>
            <a:ext cx="10515600" cy="3105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4499D-21FC-4776-88A6-FFEB60E32427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Objective </a:t>
            </a:r>
            <a:r>
              <a:rPr lang="fr-FR" dirty="0" err="1"/>
              <a:t>functions</a:t>
            </a:r>
            <a:endParaRPr lang="fr-FR" dirty="0"/>
          </a:p>
          <a:p>
            <a:r>
              <a:rPr lang="fr-FR" dirty="0"/>
              <a:t>Plastic dimensions</a:t>
            </a:r>
          </a:p>
          <a:p>
            <a:r>
              <a:rPr lang="fr-FR" dirty="0"/>
              <a:t>Assumptions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B4FF99-9594-4CA7-9271-448A52FBA205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Just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not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9031-1B37-4587-BF2D-734A1972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future: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memory and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D012F8-5CCF-4B7D-85A6-DFFFF8B29594}"/>
              </a:ext>
            </a:extLst>
          </p:cNvPr>
          <p:cNvGrpSpPr/>
          <p:nvPr/>
        </p:nvGrpSpPr>
        <p:grpSpPr>
          <a:xfrm>
            <a:off x="7059038" y="2535240"/>
            <a:ext cx="4762213" cy="2825564"/>
            <a:chOff x="7276753" y="2964719"/>
            <a:chExt cx="4762213" cy="28255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A37AE-E41A-4D4E-8784-94299D7C5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351" y="2964719"/>
              <a:ext cx="2550615" cy="1997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E596512-F9FD-468F-B036-14E9E0967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53" y="2968886"/>
              <a:ext cx="1733947" cy="234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5C90414D-FBAB-4947-B31C-7B68F344C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090" y="5193042"/>
              <a:ext cx="2908523" cy="2769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18">
              <a:extLst>
                <a:ext uri="{FF2B5EF4-FFF2-40B4-BE49-F238E27FC236}">
                  <a16:creationId xmlns:a16="http://schemas.microsoft.com/office/drawing/2014/main" id="{17CA528F-F688-44BF-B079-FB84ABB93721}"/>
                </a:ext>
              </a:extLst>
            </p:cNvPr>
            <p:cNvSpPr/>
            <p:nvPr/>
          </p:nvSpPr>
          <p:spPr>
            <a:xfrm>
              <a:off x="9276452" y="5144207"/>
              <a:ext cx="423798" cy="6460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08C9B2-C848-43CF-8CF4-65FED165D8E1}"/>
              </a:ext>
            </a:extLst>
          </p:cNvPr>
          <p:cNvSpPr txBox="1">
            <a:spLocks/>
          </p:cNvSpPr>
          <p:nvPr/>
        </p:nvSpPr>
        <p:spPr>
          <a:xfrm>
            <a:off x="838200" y="2104572"/>
            <a:ext cx="570834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How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, and not </a:t>
            </a:r>
            <a:r>
              <a:rPr lang="fr-FR" dirty="0" err="1"/>
              <a:t>only</a:t>
            </a:r>
            <a:r>
              <a:rPr lang="fr-FR" dirty="0"/>
              <a:t> a process ? </a:t>
            </a:r>
            <a:r>
              <a:rPr lang="fr-FR" dirty="0" err="1"/>
              <a:t>Make</a:t>
            </a:r>
            <a:r>
              <a:rPr lang="fr-FR" dirty="0"/>
              <a:t> the projection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Memory: </a:t>
            </a:r>
            <a:r>
              <a:rPr lang="fr-FR" dirty="0" err="1"/>
              <a:t>genetic</a:t>
            </a:r>
            <a:r>
              <a:rPr lang="fr-FR" dirty="0"/>
              <a:t> memory of the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Reactivity</a:t>
            </a:r>
            <a:r>
              <a:rPr lang="fr-FR" dirty="0"/>
              <a:t>: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B6B0A-AC6B-4BF9-8796-3F74CC5146C4}"/>
              </a:ext>
            </a:extLst>
          </p:cNvPr>
          <p:cNvSpPr txBox="1"/>
          <p:nvPr/>
        </p:nvSpPr>
        <p:spPr>
          <a:xfrm>
            <a:off x="7297626" y="2335185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yriad Pro" panose="020B0503030403020204" pitchFamily="34" charset="0"/>
              </a:rPr>
              <a:t>Memory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3F641-3580-47AA-8A98-A4F80ED4D8E5}"/>
              </a:ext>
            </a:extLst>
          </p:cNvPr>
          <p:cNvSpPr txBox="1"/>
          <p:nvPr/>
        </p:nvSpPr>
        <p:spPr>
          <a:xfrm>
            <a:off x="9775328" y="2104572"/>
            <a:ext cx="136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Myriad Pro" panose="020B0503030403020204" pitchFamily="34" charset="0"/>
              </a:rPr>
              <a:t>Experience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CD9A2-62F2-4CCD-AA72-0A85A95404ED}"/>
              </a:ext>
            </a:extLst>
          </p:cNvPr>
          <p:cNvSpPr txBox="1"/>
          <p:nvPr/>
        </p:nvSpPr>
        <p:spPr>
          <a:xfrm>
            <a:off x="8656397" y="4243253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Myriad Pro" panose="020B0503030403020204" pitchFamily="34" charset="0"/>
              </a:rPr>
              <a:t>Reactivity</a:t>
            </a:r>
            <a:endParaRPr lang="en-GB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45472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Simulation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 b="50000"/>
          <a:stretch/>
        </p:blipFill>
        <p:spPr bwMode="auto">
          <a:xfrm>
            <a:off x="154719" y="145472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46" y="2055912"/>
            <a:ext cx="4054311" cy="443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F26-8DD9-4522-90D8-E7E6FA3A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individual</a:t>
            </a:r>
            <a:r>
              <a:rPr lang="fr-FR" dirty="0"/>
              <a:t> to the </a:t>
            </a:r>
            <a:r>
              <a:rPr lang="fr-FR" dirty="0" err="1"/>
              <a:t>community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EDAF-CEF4-4AF9-A55A-7E31DE73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584" y="1690688"/>
            <a:ext cx="4322416" cy="823912"/>
          </a:xfrm>
        </p:spPr>
        <p:txBody>
          <a:bodyPr/>
          <a:lstStyle/>
          <a:p>
            <a:pPr algn="r"/>
            <a:r>
              <a:rPr lang="fr-FR" b="0" dirty="0"/>
              <a:t>INDIVIDUAL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9419-FB31-46B3-991A-122AED5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584" y="2514600"/>
            <a:ext cx="4322416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components of plant </a:t>
            </a:r>
            <a:r>
              <a:rPr lang="fr-FR" dirty="0" err="1">
                <a:latin typeface="Futura Lt BT" panose="020B0402020204020303" pitchFamily="34" charset="0"/>
              </a:rPr>
              <a:t>growth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Link </a:t>
            </a:r>
            <a:r>
              <a:rPr lang="fr-FR" dirty="0" err="1">
                <a:latin typeface="Futura Lt BT" panose="020B0402020204020303" pitchFamily="34" charset="0"/>
              </a:rPr>
              <a:t>strategies</a:t>
            </a:r>
            <a:r>
              <a:rPr lang="fr-FR" dirty="0">
                <a:latin typeface="Futura Lt BT" panose="020B0402020204020303" pitchFamily="34" charset="0"/>
              </a:rPr>
              <a:t> and the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Study</a:t>
            </a:r>
            <a:r>
              <a:rPr lang="fr-FR" dirty="0">
                <a:latin typeface="Futura Lt BT" panose="020B0402020204020303" pitchFamily="34" charset="0"/>
              </a:rPr>
              <a:t> the </a:t>
            </a:r>
            <a:r>
              <a:rPr lang="fr-FR" dirty="0" err="1">
                <a:latin typeface="Futura Lt BT" panose="020B0402020204020303" pitchFamily="34" charset="0"/>
              </a:rPr>
              <a:t>effect</a:t>
            </a:r>
            <a:r>
              <a:rPr lang="fr-FR" dirty="0">
                <a:latin typeface="Futura Lt BT" panose="020B0402020204020303" pitchFamily="34" charset="0"/>
              </a:rPr>
              <a:t> of </a:t>
            </a:r>
            <a:r>
              <a:rPr lang="fr-FR" dirty="0" err="1">
                <a:latin typeface="Futura Lt BT" panose="020B0402020204020303" pitchFamily="34" charset="0"/>
              </a:rPr>
              <a:t>plasticity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  <a:endParaRPr lang="en-GB" dirty="0">
              <a:latin typeface="Futura Lt BT" panose="020B0402020204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590A-2868-464D-8822-1413593D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6258" y="1622974"/>
            <a:ext cx="3985953" cy="823912"/>
          </a:xfrm>
        </p:spPr>
        <p:txBody>
          <a:bodyPr/>
          <a:lstStyle/>
          <a:p>
            <a:pPr algn="r"/>
            <a:r>
              <a:rPr lang="fr-FR" b="0" dirty="0">
                <a:latin typeface="Futura Bk BT" panose="020B0502020204020303" pitchFamily="34" charset="0"/>
              </a:rPr>
              <a:t>COMMUNITY</a:t>
            </a:r>
            <a:endParaRPr lang="en-GB" b="0" dirty="0">
              <a:latin typeface="Futura Bk BT" panose="020B05020202040203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299F-9168-41DE-AEB2-21CCAD1B6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66258" y="2446886"/>
            <a:ext cx="3985953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Test </a:t>
            </a:r>
            <a:r>
              <a:rPr lang="fr-FR" dirty="0" err="1">
                <a:latin typeface="Futura Lt BT" panose="020B0402020204020303" pitchFamily="34" charset="0"/>
              </a:rPr>
              <a:t>realised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effects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community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properties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the balance </a:t>
            </a:r>
            <a:r>
              <a:rPr lang="fr-FR" dirty="0" err="1">
                <a:latin typeface="Futura Lt BT" panose="020B0402020204020303" pitchFamily="34" charset="0"/>
              </a:rPr>
              <a:t>between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filtering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mechanisms</a:t>
            </a:r>
            <a:endParaRPr lang="fr-FR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plasticity</a:t>
            </a:r>
            <a:r>
              <a:rPr lang="fr-FR" dirty="0"/>
              <a:t> and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54F79-651A-4923-803E-A765C6EF058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4430445" cy="6567055"/>
          </a:xfrm>
        </p:spPr>
      </p:pic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Simulations</a:t>
            </a:r>
          </a:p>
          <a:p>
            <a:r>
              <a:rPr lang="fr-FR" dirty="0"/>
              <a:t>20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Plastic and non plastic</a:t>
            </a:r>
          </a:p>
          <a:p>
            <a:r>
              <a:rPr lang="fr-FR" dirty="0"/>
              <a:t>Gradient of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N * m </a:t>
            </a:r>
            <a:r>
              <a:rPr lang="fr-FR" dirty="0" err="1"/>
              <a:t>phenotypes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Size/</a:t>
            </a:r>
            <a:r>
              <a:rPr lang="fr-FR" dirty="0" err="1"/>
              <a:t>lenght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61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117" cy="1325563"/>
          </a:xfrm>
        </p:spPr>
        <p:txBody>
          <a:bodyPr>
            <a:noAutofit/>
          </a:bodyPr>
          <a:lstStyle/>
          <a:p>
            <a:r>
              <a:rPr lang="fr-FR" sz="3600" dirty="0" err="1"/>
              <a:t>Homogeneous</a:t>
            </a:r>
            <a:r>
              <a:rPr lang="fr-FR" sz="3600" dirty="0"/>
              <a:t> conditions &amp; </a:t>
            </a:r>
            <a:r>
              <a:rPr lang="fr-FR" sz="3600" dirty="0" err="1"/>
              <a:t>static</a:t>
            </a:r>
            <a:r>
              <a:rPr lang="fr-FR" sz="3600" dirty="0"/>
              <a:t> gain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15691" cy="4351338"/>
          </a:xfrm>
        </p:spPr>
        <p:txBody>
          <a:bodyPr/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r>
              <a:rPr lang="fr-FR" dirty="0"/>
              <a:t> (proportion of active tissues)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sz="1800" dirty="0"/>
              <a:t>(not </a:t>
            </a:r>
            <a:r>
              <a:rPr lang="fr-FR" sz="1800" dirty="0" err="1"/>
              <a:t>shown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Little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67187-A666-417B-9C03-3B83D701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7" y="91438"/>
            <a:ext cx="6396226" cy="300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1" y="3233652"/>
            <a:ext cx="6639196" cy="362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0"/>
            <a:ext cx="6519011" cy="3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" y="1065476"/>
            <a:ext cx="8253375" cy="51583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FBDA9-7345-4686-A494-159BA71FB623}"/>
              </a:ext>
            </a:extLst>
          </p:cNvPr>
          <p:cNvSpPr txBox="1">
            <a:spLocks/>
          </p:cNvSpPr>
          <p:nvPr/>
        </p:nvSpPr>
        <p:spPr>
          <a:xfrm>
            <a:off x="8622428" y="2141537"/>
            <a:ext cx="3216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26B6-FB5D-48D8-AF74-19B7A51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2265426"/>
            <a:ext cx="4007457" cy="4039957"/>
          </a:xfrm>
        </p:spPr>
        <p:txBody>
          <a:bodyPr>
            <a:normAutofit/>
          </a:bodyPr>
          <a:lstStyle/>
          <a:p>
            <a:r>
              <a:rPr lang="fr-FR" sz="2800" dirty="0" err="1"/>
              <a:t>Increase</a:t>
            </a:r>
            <a:r>
              <a:rPr lang="fr-FR" sz="2800" dirty="0"/>
              <a:t> in </a:t>
            </a: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not </a:t>
            </a:r>
            <a:r>
              <a:rPr lang="fr-FR" sz="2800" dirty="0" err="1"/>
              <a:t>functional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No change in dominant </a:t>
            </a:r>
            <a:r>
              <a:rPr lang="fr-FR" sz="2800" dirty="0" err="1"/>
              <a:t>strategies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B9152-0563-4248-A947-B693A756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0" y="2463021"/>
            <a:ext cx="7249736" cy="384236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718469B-FA4A-42D6-AD31-F121AA2D50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Widenning</a:t>
            </a:r>
            <a:r>
              <a:rPr lang="fr-FR" dirty="0"/>
              <a:t> of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EAD53-FADA-4097-A2EF-831556E81907}"/>
              </a:ext>
            </a:extLst>
          </p:cNvPr>
          <p:cNvSpPr txBox="1"/>
          <p:nvPr/>
        </p:nvSpPr>
        <p:spPr>
          <a:xfrm>
            <a:off x="6096000" y="2104517"/>
            <a:ext cx="455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Myriad Pro" panose="020B0503030403020204" pitchFamily="34" charset="0"/>
              </a:rPr>
              <a:t>Potential</a:t>
            </a:r>
            <a:r>
              <a:rPr lang="fr-FR" sz="1400" dirty="0">
                <a:latin typeface="Myriad Pro" panose="020B0503030403020204" pitchFamily="34" charset="0"/>
              </a:rPr>
              <a:t> niche of the dominant </a:t>
            </a:r>
            <a:r>
              <a:rPr lang="fr-FR" sz="1400" dirty="0" err="1">
                <a:latin typeface="Myriad Pro" panose="020B0503030403020204" pitchFamily="34" charset="0"/>
              </a:rPr>
              <a:t>species</a:t>
            </a:r>
            <a:r>
              <a:rPr lang="fr-FR" sz="1400" dirty="0">
                <a:latin typeface="Myriad Pro" panose="020B0503030403020204" pitchFamily="34" charset="0"/>
              </a:rPr>
              <a:t> </a:t>
            </a:r>
            <a:r>
              <a:rPr lang="fr-FR" sz="1400" dirty="0" err="1">
                <a:latin typeface="Myriad Pro" panose="020B0503030403020204" pitchFamily="34" charset="0"/>
              </a:rPr>
              <a:t>along</a:t>
            </a:r>
            <a:r>
              <a:rPr lang="fr-FR" sz="1400" dirty="0">
                <a:latin typeface="Myriad Pro" panose="020B0503030403020204" pitchFamily="34" charset="0"/>
              </a:rPr>
              <a:t> the gradient</a:t>
            </a:r>
            <a:endParaRPr lang="en-GB" sz="1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6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Simulation</a:t>
            </a:r>
          </a:p>
          <a:p>
            <a:r>
              <a:rPr lang="fr-FR" dirty="0"/>
              <a:t>N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M conditions</a:t>
            </a:r>
          </a:p>
          <a:p>
            <a:r>
              <a:rPr lang="fr-FR" dirty="0"/>
              <a:t>2 </a:t>
            </a:r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Size, </a:t>
            </a:r>
            <a:r>
              <a:rPr lang="fr-FR" dirty="0" err="1"/>
              <a:t>length</a:t>
            </a:r>
            <a:r>
              <a:rPr lang="fr-FR" dirty="0"/>
              <a:t>, 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DFF5F-DA2F-4AAC-92C0-6A88DDBDA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2169450" y="4770733"/>
            <a:ext cx="800550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Heterogeneous</a:t>
            </a:r>
            <a:r>
              <a:rPr lang="fr-FR" sz="3200" dirty="0"/>
              <a:t> conditions &amp; </a:t>
            </a:r>
            <a:r>
              <a:rPr lang="fr-FR" sz="3200" dirty="0" err="1"/>
              <a:t>dynamic</a:t>
            </a:r>
            <a:r>
              <a:rPr lang="fr-FR" sz="3200" dirty="0"/>
              <a:t> gain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928427" y="2075291"/>
            <a:ext cx="4025235" cy="425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Increase</a:t>
            </a:r>
            <a:r>
              <a:rPr lang="fr-FR" dirty="0"/>
              <a:t> of relative BM (~ n%)</a:t>
            </a:r>
          </a:p>
          <a:p>
            <a:endParaRPr lang="fr-FR" dirty="0"/>
          </a:p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assymetric</a:t>
            </a:r>
            <a:r>
              <a:rPr lang="fr-FR" dirty="0"/>
              <a:t> gain)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2" y="148944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323644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59203" y="5731072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41050" y="5731072"/>
            <a:ext cx="3090235" cy="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552C92-DF4B-4633-A0DE-4D284FCF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" y="1091516"/>
            <a:ext cx="8292340" cy="52587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5C615D-4A89-4D89-BABB-17576436B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Dynamic gain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1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CAE8-EE4C-4A7B-B3E3-FB608CF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at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/>
          <a:p>
            <a:r>
              <a:rPr lang="fr-FR" dirty="0"/>
              <a:t>Shift in dominant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Competitive</a:t>
            </a:r>
            <a:r>
              <a:rPr lang="fr-FR" dirty="0"/>
              <a:t> exclusion by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D29C4-58F8-4DE1-9D6D-EC5B2F01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742847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60241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919177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428956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708757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47314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743152"/>
            <a:ext cx="2566807" cy="17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2E3437-EF7A-4107-B679-8E43EAB5C4DA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DB66B-CCE6-4855-BFB3-F7198795B43B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5A13D-8F07-440E-B968-4CFB1656E1A7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6058B-F00D-4B1E-A1C2-6CE9CDFAB6C1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Measure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60241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2582096" y="6248022"/>
            <a:ext cx="13855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8802808" y="6248022"/>
            <a:ext cx="102433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68689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/>
              <a:t>Community-</a:t>
            </a:r>
            <a:r>
              <a:rPr lang="fr-FR" dirty="0" err="1"/>
              <a:t>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Community structure and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443044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F009-5D8B-41C3-9637-D51E0F2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BFEF-E34F-4F67-8C7F-3771FE8F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24" y="1825625"/>
            <a:ext cx="6519952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A7474-66F8-4810-B313-3B8C6801B51B}"/>
              </a:ext>
            </a:extLst>
          </p:cNvPr>
          <p:cNvSpPr txBox="1">
            <a:spLocks/>
          </p:cNvSpPr>
          <p:nvPr/>
        </p:nvSpPr>
        <p:spPr>
          <a:xfrm>
            <a:off x="838200" y="2373313"/>
            <a:ext cx="6172200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12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pPr marL="0" indent="0">
              <a:buNone/>
            </a:pPr>
            <a:r>
              <a:rPr lang="fr-FR" dirty="0"/>
              <a:t>300 </a:t>
            </a:r>
            <a:r>
              <a:rPr lang="fr-FR" dirty="0" err="1"/>
              <a:t>years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400 </a:t>
            </a:r>
            <a:r>
              <a:rPr lang="fr-FR" dirty="0" err="1"/>
              <a:t>phenotypes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6 sites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seedbank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734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the niche </a:t>
            </a:r>
            <a:r>
              <a:rPr lang="fr-FR" dirty="0" err="1"/>
              <a:t>widening</a:t>
            </a:r>
            <a:r>
              <a:rPr lang="fr-FR" dirty="0"/>
              <a:t> on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reduction</a:t>
            </a:r>
            <a:r>
              <a:rPr lang="fr-FR" dirty="0"/>
              <a:t> of fitness </a:t>
            </a:r>
            <a:r>
              <a:rPr lang="fr-FR" dirty="0" err="1"/>
              <a:t>differences</a:t>
            </a:r>
            <a:r>
              <a:rPr lang="fr-FR" dirty="0"/>
              <a:t> &gt;&gt; </a:t>
            </a:r>
            <a:r>
              <a:rPr lang="fr-FR" dirty="0" err="1"/>
              <a:t>reduction</a:t>
            </a:r>
            <a:r>
              <a:rPr lang="fr-FR" dirty="0"/>
              <a:t> of niche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Toward</a:t>
            </a:r>
            <a:r>
              <a:rPr lang="fr-FR" dirty="0"/>
              <a:t> neutral situation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838200" y="5757069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44CC1-EA6C-428F-8466-D04B45D7A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3"/>
          <a:stretch/>
        </p:blipFill>
        <p:spPr>
          <a:xfrm>
            <a:off x="5434582" y="2735249"/>
            <a:ext cx="6656836" cy="3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Dominant </a:t>
            </a:r>
            <a:r>
              <a:rPr lang="fr-FR" dirty="0" err="1"/>
              <a:t>strategies</a:t>
            </a:r>
            <a:br>
              <a:rPr lang="fr-FR" dirty="0"/>
            </a:b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1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Effects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r>
              <a:rPr lang="fr-FR" dirty="0"/>
              <a:t> &lt;&lt; </a:t>
            </a:r>
            <a:r>
              <a:rPr lang="fr-FR" dirty="0" err="1"/>
              <a:t>effects</a:t>
            </a:r>
            <a:r>
              <a:rPr lang="fr-FR" dirty="0"/>
              <a:t> on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Yet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(</a:t>
            </a:r>
            <a:r>
              <a:rPr lang="fr-FR" dirty="0" err="1"/>
              <a:t>extended</a:t>
            </a:r>
            <a:r>
              <a:rPr lang="fr-FR" dirty="0"/>
              <a:t> simulations </a:t>
            </a:r>
            <a:r>
              <a:rPr lang="fr-FR" dirty="0" err="1"/>
              <a:t>needed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430741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E69BC-A8FE-406B-A015-012874AD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64" y="390967"/>
            <a:ext cx="5425650" cy="48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endParaRPr lang="fr-FR" dirty="0"/>
          </a:p>
          <a:p>
            <a:r>
              <a:rPr lang="fr-FR" dirty="0"/>
              <a:t>Niche </a:t>
            </a:r>
            <a:r>
              <a:rPr lang="fr-FR" dirty="0" err="1"/>
              <a:t>overlap</a:t>
            </a:r>
            <a:r>
              <a:rPr lang="fr-FR" dirty="0"/>
              <a:t> at the </a:t>
            </a:r>
            <a:r>
              <a:rPr lang="fr-FR" dirty="0" err="1"/>
              <a:t>meta-community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. Tissue </a:t>
            </a:r>
            <a:r>
              <a:rPr lang="fr-FR" dirty="0" err="1"/>
              <a:t>efficiency</a:t>
            </a:r>
            <a:r>
              <a:rPr lang="fr-FR" dirty="0"/>
              <a:t> more important </a:t>
            </a:r>
            <a:r>
              <a:rPr lang="fr-FR" dirty="0" err="1"/>
              <a:t>than</a:t>
            </a:r>
            <a:r>
              <a:rPr lang="fr-FR" dirty="0"/>
              <a:t> memory.</a:t>
            </a:r>
          </a:p>
          <a:p>
            <a:endParaRPr lang="fr-FR" dirty="0"/>
          </a:p>
          <a:p>
            <a:r>
              <a:rPr lang="fr-FR" dirty="0" err="1"/>
              <a:t>Reduces</a:t>
            </a:r>
            <a:r>
              <a:rPr lang="fr-FR" dirty="0"/>
              <a:t> the importance of the </a:t>
            </a:r>
            <a:r>
              <a:rPr lang="fr-FR" dirty="0" err="1"/>
              <a:t>Root:Shoot</a:t>
            </a:r>
            <a:r>
              <a:rPr lang="fr-FR" dirty="0"/>
              <a:t> ratio axis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sampling on the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dimensions (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gain &gt; </a:t>
            </a:r>
            <a:r>
              <a:rPr lang="fr-FR" dirty="0" err="1">
                <a:sym typeface="Wingdings" panose="05000000000000000000" pitchFamily="2" charset="2"/>
              </a:rPr>
              <a:t>dynamic</a:t>
            </a:r>
            <a:r>
              <a:rPr lang="fr-FR" dirty="0">
                <a:sym typeface="Wingdings" panose="05000000000000000000" pitchFamily="2" charset="2"/>
              </a:rPr>
              <a:t> gain)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0664"/>
            <a:ext cx="5181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80781-8F75-46BA-81C4-40DA3F7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Limits of the </a:t>
            </a:r>
            <a:r>
              <a:rPr lang="fr-FR" dirty="0" err="1"/>
              <a:t>interpretation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D4AD-BAE0-4CAC-92FD-6C8D1F78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poor</a:t>
            </a:r>
            <a:r>
              <a:rPr lang="fr-FR" dirty="0"/>
              <a:t> trait </a:t>
            </a:r>
            <a:r>
              <a:rPr lang="fr-FR" dirty="0" err="1"/>
              <a:t>selection</a:t>
            </a:r>
            <a:r>
              <a:rPr lang="fr-FR" dirty="0"/>
              <a:t> in the first place</a:t>
            </a:r>
          </a:p>
          <a:p>
            <a:pPr>
              <a:buFontTx/>
              <a:buChar char="-"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exploration of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explained</a:t>
            </a:r>
            <a:r>
              <a:rPr lang="fr-FR" dirty="0"/>
              <a:t> by </a:t>
            </a:r>
            <a:r>
              <a:rPr lang="fr-FR" dirty="0" err="1"/>
              <a:t>static</a:t>
            </a:r>
            <a:r>
              <a:rPr lang="fr-FR" dirty="0"/>
              <a:t> gain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gain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Poor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A588D2-7422-4CAC-B8F3-F7DB4BB9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46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C2F-C8CC-4DCF-A551-9930A2F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CA36-BD9A-4270-8BF6-FBCCB20F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hypothesis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 simulation plan</a:t>
            </a:r>
            <a:r>
              <a:rPr lang="en-GB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+ limitations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C</a:t>
            </a:r>
            <a:r>
              <a:rPr lang="en-GB" dirty="0" err="1">
                <a:sym typeface="Wingdings" panose="05000000000000000000" pitchFamily="2" charset="2"/>
              </a:rPr>
              <a:t>ommunity</a:t>
            </a:r>
            <a:r>
              <a:rPr lang="en-GB" dirty="0">
                <a:sym typeface="Wingdings" panose="05000000000000000000" pitchFamily="2" charset="2"/>
              </a:rPr>
              <a:t> variability and overlap  soft abundance changes, not critical transition  but need to establish stable communities (better exploration of trait space) to be sure not just sampling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86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 vs divergence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704C-3604-481B-B0AD-9FEFC963F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52185"/>
            <a:ext cx="5881914" cy="113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differentiation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r>
              <a:rPr lang="fr-FR" dirty="0"/>
              <a:t> vs </a:t>
            </a:r>
            <a:r>
              <a:rPr lang="fr-FR" dirty="0" err="1"/>
              <a:t>resilience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0056" y="1825625"/>
            <a:ext cx="4183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Solution:</a:t>
            </a:r>
          </a:p>
          <a:p>
            <a:pPr marL="0" indent="0">
              <a:buNone/>
            </a:pPr>
            <a:r>
              <a:rPr lang="fr-FR" dirty="0"/>
              <a:t>Change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2 dimensions to </a:t>
            </a:r>
            <a:r>
              <a:rPr lang="fr-FR" dirty="0" err="1"/>
              <a:t>plasticity</a:t>
            </a:r>
            <a:r>
              <a:rPr lang="fr-FR" dirty="0"/>
              <a:t> as </a:t>
            </a:r>
            <a:r>
              <a:rPr lang="fr-FR" dirty="0" err="1"/>
              <a:t>strategy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…but </a:t>
            </a:r>
            <a:r>
              <a:rPr lang="fr-FR" dirty="0" err="1"/>
              <a:t>increase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endParaRPr lang="en-GB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1795772" y="1824022"/>
            <a:ext cx="3532485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frontiers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0" y="-1"/>
            <a:ext cx="4292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Conclusion &amp; Perspectives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/>
              <a:t>Integrated </a:t>
            </a: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leads to high convergence,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diversify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 or </a:t>
            </a:r>
            <a:r>
              <a:rPr lang="fr-FR" dirty="0" err="1"/>
              <a:t>assumptions</a:t>
            </a:r>
            <a:r>
              <a:rPr lang="fr-FR" dirty="0"/>
              <a:t>…</a:t>
            </a:r>
          </a:p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 </a:t>
            </a:r>
            <a:r>
              <a:rPr lang="fr-FR" dirty="0" err="1"/>
              <a:t>sampled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set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the </a:t>
            </a:r>
            <a:r>
              <a:rPr lang="fr-FR" dirty="0" err="1"/>
              <a:t>gaussian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ISV</a:t>
            </a:r>
          </a:p>
          <a:p>
            <a:r>
              <a:rPr lang="fr-FR" dirty="0"/>
              <a:t>Need to look at the process (</a:t>
            </a:r>
            <a:r>
              <a:rPr lang="fr-FR" dirty="0" err="1"/>
              <a:t>even</a:t>
            </a:r>
            <a:r>
              <a:rPr lang="fr-FR" dirty="0"/>
              <a:t> if not PP)</a:t>
            </a:r>
          </a:p>
          <a:p>
            <a:r>
              <a:rPr lang="fr-FR" dirty="0"/>
              <a:t>Niche </a:t>
            </a:r>
            <a:r>
              <a:rPr lang="fr-FR" dirty="0" err="1"/>
              <a:t>widdening</a:t>
            </a:r>
            <a:r>
              <a:rPr lang="fr-FR" dirty="0"/>
              <a:t> and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Challenge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hypotheses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9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Climate</a:t>
            </a:r>
            <a:r>
              <a:rPr lang="fr-FR" dirty="0"/>
              <a:t> scenarios</a:t>
            </a:r>
          </a:p>
          <a:p>
            <a:r>
              <a:rPr lang="fr-FR" dirty="0"/>
              <a:t>Management and perturbations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r>
              <a:rPr lang="fr-FR" dirty="0" err="1"/>
              <a:t>Stability</a:t>
            </a:r>
            <a:r>
              <a:rPr lang="fr-FR" dirty="0"/>
              <a:t>/</a:t>
            </a:r>
            <a:r>
              <a:rPr lang="fr-FR" dirty="0" err="1"/>
              <a:t>invasibility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predict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exrtapolations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607763" y="1533468"/>
            <a:ext cx="8321001" cy="4642888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6" y="2164142"/>
            <a:ext cx="3045955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20" y="2166716"/>
            <a:ext cx="3996898" cy="2894918"/>
            <a:chOff x="6869392" y="1692971"/>
            <a:chExt cx="4983581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8" y="201312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CWM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8851986" y="2296085"/>
            <a:ext cx="3147704" cy="370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4851</TotalTime>
  <Words>1402</Words>
  <Application>Microsoft Office PowerPoint</Application>
  <PresentationFormat>Widescreen</PresentationFormat>
  <Paragraphs>333</Paragraphs>
  <Slides>64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Courier New</vt:lpstr>
      <vt:lpstr>Futura</vt:lpstr>
      <vt:lpstr>Futura Bk BT</vt:lpstr>
      <vt:lpstr>Futura Lt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Context</vt:lpstr>
      <vt:lpstr>The value of mountain grasslands’ diversity.</vt:lpstr>
      <vt:lpstr>Ecosystem services</vt:lpstr>
      <vt:lpstr>Assessing grassland ecosystem services</vt:lpstr>
      <vt:lpstr>Drivers, global change and services</vt:lpstr>
      <vt:lpstr>Models to understand and predict</vt:lpstr>
      <vt:lpstr>A gap to fill</vt:lpstr>
      <vt:lpstr>Intra-specific variability matters and impacts the community responses</vt:lpstr>
      <vt:lpstr>Phenotypic plasticity, one source of variation</vt:lpstr>
      <vt:lpstr>Questions</vt:lpstr>
      <vt:lpstr>How does phenotypic plasticity impact grassland community properties &amp; dynamics?</vt:lpstr>
      <vt:lpstr>How does phenotypic plasticity impact grassland community properties?</vt:lpstr>
      <vt:lpstr>Introduction</vt:lpstr>
      <vt:lpstr>Keys concepts</vt:lpstr>
      <vt:lpstr>The concept of niche</vt:lpstr>
      <vt:lpstr>The leaf economic spectrum</vt:lpstr>
      <vt:lpstr>The leaf economic spectrum</vt:lpstr>
      <vt:lpstr>The leaf economic spectrum</vt:lpstr>
      <vt:lpstr>Trade-offs and strategy space</vt:lpstr>
      <vt:lpstr>Plant functionning and interactions</vt:lpstr>
      <vt:lpstr>About phenotypic plasticity</vt:lpstr>
      <vt:lpstr>Plasticity as a strategy</vt:lpstr>
      <vt:lpstr>Modelling plasticity</vt:lpstr>
      <vt:lpstr>Modelling plasticity</vt:lpstr>
      <vt:lpstr>Main effects of plasticity</vt:lpstr>
      <vt:lpstr>Widenning niches</vt:lpstr>
      <vt:lpstr>Effect on community’s diversity</vt:lpstr>
      <vt:lpstr>We do not agree, yet</vt:lpstr>
      <vt:lpstr>We do not agree, yet</vt:lpstr>
      <vt:lpstr>Results</vt:lpstr>
      <vt:lpstr>Model overview</vt:lpstr>
      <vt:lpstr>MountGrass’ world representation</vt:lpstr>
      <vt:lpstr>MountGrass’ processes</vt:lpstr>
      <vt:lpstr>Plant representation</vt:lpstr>
      <vt:lpstr>The components of plant growth</vt:lpstr>
      <vt:lpstr>Algorithms</vt:lpstr>
      <vt:lpstr>The future: between species memory and individual experience</vt:lpstr>
      <vt:lpstr>Simulation results</vt:lpstr>
      <vt:lpstr>From the individual to the community.</vt:lpstr>
      <vt:lpstr>Individual-level simulations</vt:lpstr>
      <vt:lpstr>Simulation set-up</vt:lpstr>
      <vt:lpstr>Homogeneous conditions &amp; static gain</vt:lpstr>
      <vt:lpstr>Static gain</vt:lpstr>
      <vt:lpstr>PowerPoint Presentation</vt:lpstr>
      <vt:lpstr>Simulation set-up</vt:lpstr>
      <vt:lpstr>Heterogeneous conditions &amp; dynamic gain</vt:lpstr>
      <vt:lpstr>PowerPoint Presentation</vt:lpstr>
      <vt:lpstr>Consequences at the community level ?</vt:lpstr>
      <vt:lpstr>Community-level simulations</vt:lpstr>
      <vt:lpstr>Simulation set-up</vt:lpstr>
      <vt:lpstr>Effect of the niche widening on diversity</vt:lpstr>
      <vt:lpstr>Dominant strategies variability</vt:lpstr>
      <vt:lpstr>A shift in community structure</vt:lpstr>
      <vt:lpstr>Limits of the interpretation</vt:lpstr>
      <vt:lpstr>Discussion</vt:lpstr>
      <vt:lpstr>Commmunity dynamics and stability</vt:lpstr>
      <vt:lpstr>Convergence vs divergence</vt:lpstr>
      <vt:lpstr>The frontiers of plasticity</vt:lpstr>
      <vt:lpstr>Conclusion &amp; Perspectives</vt:lpstr>
      <vt:lpstr>Diverse community framework</vt:lpstr>
      <vt:lpstr>Challenge the gaussian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124</cp:revision>
  <dcterms:created xsi:type="dcterms:W3CDTF">2018-11-06T10:56:40Z</dcterms:created>
  <dcterms:modified xsi:type="dcterms:W3CDTF">2018-11-19T09:09:21Z</dcterms:modified>
</cp:coreProperties>
</file>